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71" r:id="rId7"/>
    <p:sldId id="263" r:id="rId8"/>
    <p:sldId id="264" r:id="rId9"/>
    <p:sldId id="267" r:id="rId10"/>
    <p:sldId id="265" r:id="rId11"/>
    <p:sldId id="266"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48" d="100"/>
          <a:sy n="48" d="100"/>
        </p:scale>
        <p:origin x="-102" y="-4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3C59D-6974-4C65-90FB-21DFBA9F1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E5B09F2-3E7A-499D-87D9-2E298BFD4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CC80918-D807-4C33-B054-B9C343533CEF}"/>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5" name="Footer Placeholder 4">
            <a:extLst>
              <a:ext uri="{FF2B5EF4-FFF2-40B4-BE49-F238E27FC236}">
                <a16:creationId xmlns="" xmlns:a16="http://schemas.microsoft.com/office/drawing/2014/main" id="{1EF3B8B8-18D8-4BB2-93B0-07350DD05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358670-439B-4835-A851-F8565360927A}"/>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65046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7224C7-47BE-4F83-97D0-CE332B253E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9900DC8-F67A-4B5C-AF7B-00D9E19985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953AE-3B72-420E-B88C-BAC83A564478}"/>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5" name="Footer Placeholder 4">
            <a:extLst>
              <a:ext uri="{FF2B5EF4-FFF2-40B4-BE49-F238E27FC236}">
                <a16:creationId xmlns="" xmlns:a16="http://schemas.microsoft.com/office/drawing/2014/main" id="{D4A966FE-FF33-4EE0-8E6F-CB0856838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28E67F-38FF-4D1A-8BC7-FC7F5D8E8601}"/>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75321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E122934-11CC-4A19-90B9-2BB3CFB0C0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82A868F-DD6C-4755-9BAC-D838B08673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2DEA3D8-C008-4626-B194-FE9457CF84BC}"/>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5" name="Footer Placeholder 4">
            <a:extLst>
              <a:ext uri="{FF2B5EF4-FFF2-40B4-BE49-F238E27FC236}">
                <a16:creationId xmlns="" xmlns:a16="http://schemas.microsoft.com/office/drawing/2014/main" id="{157A6202-129A-4FF6-A891-B6CBF6D0A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EB4154-0C1D-4E87-A9AC-AE0FF6DDCFA3}"/>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348605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6EEA78-0792-4609-821C-29FC8219F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A5CCC3F-A451-4957-B69A-C776B30A42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A72D6F-1F5D-42E8-B5CE-B191B31BB695}"/>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5" name="Footer Placeholder 4">
            <a:extLst>
              <a:ext uri="{FF2B5EF4-FFF2-40B4-BE49-F238E27FC236}">
                <a16:creationId xmlns="" xmlns:a16="http://schemas.microsoft.com/office/drawing/2014/main" id="{58CCEDB1-5473-401F-8450-D2F6284D2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A5929A-8708-4396-9410-CE409D94481E}"/>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87888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93968-B967-46EC-8688-851A0B359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E94825D-F9C3-41B8-90F7-6A0401084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C116437-33CD-4D5D-A70B-5B2582811E52}"/>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5" name="Footer Placeholder 4">
            <a:extLst>
              <a:ext uri="{FF2B5EF4-FFF2-40B4-BE49-F238E27FC236}">
                <a16:creationId xmlns="" xmlns:a16="http://schemas.microsoft.com/office/drawing/2014/main" id="{19A74B37-DEBE-431A-A337-DE9928048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3538DA-4E42-4991-8958-AC46CA707522}"/>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228278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B1C656-1B61-46DE-89EE-B9FC904DC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38E9427-28F2-49FE-852E-43A418FE6D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EA79798-E511-4B40-8930-FC3F048745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FB718FB-E3CA-4470-87A8-2E055195697F}"/>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6" name="Footer Placeholder 5">
            <a:extLst>
              <a:ext uri="{FF2B5EF4-FFF2-40B4-BE49-F238E27FC236}">
                <a16:creationId xmlns="" xmlns:a16="http://schemas.microsoft.com/office/drawing/2014/main" id="{4CD5F9CA-DF31-4B96-9505-5FDE76FAD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2B1A9AE-B097-4092-A07E-D530F15244B6}"/>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41494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8F346-50DE-4994-B483-DD3BBA7DCE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4F985C8-24C3-4E1B-A018-71A1D2249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47AFAA6-20B5-4F99-AC44-1402CCFB59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F208205-6C36-44D1-8E3E-A39F5D559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0E590D1-FAAE-40E1-9F23-912AE21AAD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53449D-3BE1-4298-A45C-C6646E644E77}"/>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8" name="Footer Placeholder 7">
            <a:extLst>
              <a:ext uri="{FF2B5EF4-FFF2-40B4-BE49-F238E27FC236}">
                <a16:creationId xmlns="" xmlns:a16="http://schemas.microsoft.com/office/drawing/2014/main" id="{1CD803BB-5DD1-430B-B216-B2AAC2A0B8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C27F242-45EA-4CBB-B5E1-1378A48C9707}"/>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28146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0F7736-46AD-4227-84FE-CA1CA58BCE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63456F4-177F-4558-A1F2-CA31B712C4B5}"/>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4" name="Footer Placeholder 3">
            <a:extLst>
              <a:ext uri="{FF2B5EF4-FFF2-40B4-BE49-F238E27FC236}">
                <a16:creationId xmlns="" xmlns:a16="http://schemas.microsoft.com/office/drawing/2014/main" id="{1A5F8F42-0404-4900-B7C3-17749825D5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C2FE9E0-8B24-4546-800D-359A35DACAD7}"/>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324693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EEE7159-1459-443A-B847-F68D45562A3D}"/>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3" name="Footer Placeholder 2">
            <a:extLst>
              <a:ext uri="{FF2B5EF4-FFF2-40B4-BE49-F238E27FC236}">
                <a16:creationId xmlns="" xmlns:a16="http://schemas.microsoft.com/office/drawing/2014/main" id="{AF7B9823-A032-454B-9107-93BE6AAB42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91A9100-856E-4EFD-9E4C-F30C4D71B8E2}"/>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214419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E8ED8-2067-4D80-BC41-0BE012493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922E3EB-2C2B-4B78-828D-9F7E706B1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93A41E6-1184-4333-B03C-8441F1873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B1BEFDB-F1D0-444C-8103-77881EF00248}"/>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6" name="Footer Placeholder 5">
            <a:extLst>
              <a:ext uri="{FF2B5EF4-FFF2-40B4-BE49-F238E27FC236}">
                <a16:creationId xmlns="" xmlns:a16="http://schemas.microsoft.com/office/drawing/2014/main" id="{ED9DCE03-F5FC-4703-8F05-8C956FC07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997DDEB-547F-40A6-B848-A5C25B4C5C13}"/>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324403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964E5A-6817-4D3E-8E7C-6816BAD56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7AEB08E-5D44-4868-94CA-C9FD695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DA7FF6E-81A4-4F69-86BB-62EC42685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14BF890-2744-448E-BEBC-1B694D64199E}"/>
              </a:ext>
            </a:extLst>
          </p:cNvPr>
          <p:cNvSpPr>
            <a:spLocks noGrp="1"/>
          </p:cNvSpPr>
          <p:nvPr>
            <p:ph type="dt" sz="half" idx="10"/>
          </p:nvPr>
        </p:nvSpPr>
        <p:spPr/>
        <p:txBody>
          <a:bodyPr/>
          <a:lstStyle/>
          <a:p>
            <a:fld id="{9E4F38E1-5917-4E8B-9065-92A4C32B0E74}" type="datetimeFigureOut">
              <a:rPr lang="en-US" smtClean="0"/>
              <a:pPr/>
              <a:t>3/27/2018</a:t>
            </a:fld>
            <a:endParaRPr lang="en-US"/>
          </a:p>
        </p:txBody>
      </p:sp>
      <p:sp>
        <p:nvSpPr>
          <p:cNvPr id="6" name="Footer Placeholder 5">
            <a:extLst>
              <a:ext uri="{FF2B5EF4-FFF2-40B4-BE49-F238E27FC236}">
                <a16:creationId xmlns="" xmlns:a16="http://schemas.microsoft.com/office/drawing/2014/main" id="{2E12BCED-EB58-4A0C-9793-A04C5129C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4D00C8-7885-4AAA-A560-6C8395860204}"/>
              </a:ext>
            </a:extLst>
          </p:cNvPr>
          <p:cNvSpPr>
            <a:spLocks noGrp="1"/>
          </p:cNvSpPr>
          <p:nvPr>
            <p:ph type="sldNum" sz="quarter" idx="12"/>
          </p:nvPr>
        </p:nvSpPr>
        <p:spPr/>
        <p:txBody>
          <a:body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71095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956C76E-1934-45DD-B5F0-D516D0762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38BDFAA-69CC-4FB1-B785-CC5D19725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D5590C-654D-4168-B5C2-88D496692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F38E1-5917-4E8B-9065-92A4C32B0E74}" type="datetimeFigureOut">
              <a:rPr lang="en-US" smtClean="0"/>
              <a:pPr/>
              <a:t>3/27/2018</a:t>
            </a:fld>
            <a:endParaRPr lang="en-US"/>
          </a:p>
        </p:txBody>
      </p:sp>
      <p:sp>
        <p:nvSpPr>
          <p:cNvPr id="5" name="Footer Placeholder 4">
            <a:extLst>
              <a:ext uri="{FF2B5EF4-FFF2-40B4-BE49-F238E27FC236}">
                <a16:creationId xmlns="" xmlns:a16="http://schemas.microsoft.com/office/drawing/2014/main" id="{F7B55212-AB3A-4F01-8112-A3A5F82E6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CF72BD7-4B94-442F-93B6-F8BF19C3E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E279-F830-489B-95E9-B034287607A6}" type="slidenum">
              <a:rPr lang="en-US" smtClean="0"/>
              <a:pPr/>
              <a:t>‹#›</a:t>
            </a:fld>
            <a:endParaRPr lang="en-US"/>
          </a:p>
        </p:txBody>
      </p:sp>
    </p:spTree>
    <p:extLst>
      <p:ext uri="{BB962C8B-B14F-4D97-AF65-F5344CB8AC3E}">
        <p14:creationId xmlns="" xmlns:p14="http://schemas.microsoft.com/office/powerpoint/2010/main" val="221089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epgreenpermaculture.com/diy-instructions/propagating-hardwood-cuttings/" TargetMode="External"/><Relationship Id="rId2" Type="http://schemas.openxmlformats.org/officeDocument/2006/relationships/hyperlink" Target="http://www.gardeningknowhow.com/edible/fruits/avocado/avocado-tree-cutting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840BED07-013B-4C8C-8E84-B59E5BC7D4F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3768" r="7291" b="1"/>
          <a:stretch/>
        </p:blipFill>
        <p:spPr>
          <a:xfrm>
            <a:off x="5012723" y="26049"/>
            <a:ext cx="6935329" cy="1675365"/>
          </a:xfrm>
          <a:prstGeom prst="rect">
            <a:avLst/>
          </a:prstGeom>
        </p:spPr>
      </p:pic>
      <p:pic>
        <p:nvPicPr>
          <p:cNvPr id="17" name="Picture 16">
            <a:extLst>
              <a:ext uri="{FF2B5EF4-FFF2-40B4-BE49-F238E27FC236}">
                <a16:creationId xmlns="" xmlns:a16="http://schemas.microsoft.com/office/drawing/2014/main" id="{AAD287B7-A976-4551-B181-FC4A312E07F7}"/>
              </a:ext>
            </a:extLst>
          </p:cNvPr>
          <p:cNvPicPr>
            <a:picLocks noChangeAspect="1"/>
          </p:cNvPicPr>
          <p:nvPr/>
        </p:nvPicPr>
        <p:blipFill rotWithShape="1">
          <a:blip r:embed="rId3">
            <a:extLst>
              <a:ext uri="{28A0092B-C50C-407E-A947-70E740481C1C}">
                <a14:useLocalDpi xmlns="" xmlns:a14="http://schemas.microsoft.com/office/drawing/2010/main" val="0"/>
              </a:ext>
            </a:extLst>
          </a:blip>
          <a:srcRect t="27198" r="2" b="14098"/>
          <a:stretch/>
        </p:blipFill>
        <p:spPr>
          <a:xfrm>
            <a:off x="5776720" y="1835349"/>
            <a:ext cx="6619876" cy="1805483"/>
          </a:xfrm>
          <a:prstGeom prst="rect">
            <a:avLst/>
          </a:prstGeom>
        </p:spPr>
      </p:pic>
      <p:pic>
        <p:nvPicPr>
          <p:cNvPr id="9" name="Picture 8" descr="A picture containing sky, vase, bottle&#10;&#10;Description generated with very high confidence">
            <a:extLst>
              <a:ext uri="{FF2B5EF4-FFF2-40B4-BE49-F238E27FC236}">
                <a16:creationId xmlns="" xmlns:a16="http://schemas.microsoft.com/office/drawing/2014/main" id="{2E41F95F-2748-4A74-B8D0-C24530911361}"/>
              </a:ext>
            </a:extLst>
          </p:cNvPr>
          <p:cNvPicPr>
            <a:picLocks noChangeAspect="1"/>
          </p:cNvPicPr>
          <p:nvPr/>
        </p:nvPicPr>
        <p:blipFill rotWithShape="1">
          <a:blip r:embed="rId4">
            <a:extLst>
              <a:ext uri="{28A0092B-C50C-407E-A947-70E740481C1C}">
                <a14:useLocalDpi xmlns="" xmlns:a14="http://schemas.microsoft.com/office/drawing/2010/main" val="0"/>
              </a:ext>
            </a:extLst>
          </a:blip>
          <a:srcRect t="38459" r="1" b="31981"/>
          <a:stretch/>
        </p:blipFill>
        <p:spPr>
          <a:xfrm>
            <a:off x="6407282" y="3425767"/>
            <a:ext cx="5784718" cy="1709928"/>
          </a:xfrm>
          <a:prstGeom prst="rect">
            <a:avLst/>
          </a:prstGeom>
        </p:spPr>
      </p:pic>
      <p:pic>
        <p:nvPicPr>
          <p:cNvPr id="7" name="Picture 6" descr="A hand holding a plant&#10;&#10;Description generated with very high confidence">
            <a:extLst>
              <a:ext uri="{FF2B5EF4-FFF2-40B4-BE49-F238E27FC236}">
                <a16:creationId xmlns="" xmlns:a16="http://schemas.microsoft.com/office/drawing/2014/main" id="{88BCC263-D102-41AC-B67C-0AB92225C25B}"/>
              </a:ext>
            </a:extLst>
          </p:cNvPr>
          <p:cNvPicPr>
            <a:picLocks noChangeAspect="1"/>
          </p:cNvPicPr>
          <p:nvPr/>
        </p:nvPicPr>
        <p:blipFill rotWithShape="1">
          <a:blip r:embed="rId5">
            <a:extLst>
              <a:ext uri="{28A0092B-C50C-407E-A947-70E740481C1C}">
                <a14:useLocalDpi xmlns="" xmlns:a14="http://schemas.microsoft.com/office/drawing/2010/main" val="0"/>
              </a:ext>
            </a:extLst>
          </a:blip>
          <a:srcRect t="21156" r="-1" b="37287"/>
          <a:stretch/>
        </p:blipFill>
        <p:spPr>
          <a:xfrm>
            <a:off x="6824993" y="5121406"/>
            <a:ext cx="5434011" cy="1736594"/>
          </a:xfrm>
          <a:prstGeom prst="rect">
            <a:avLst/>
          </a:prstGeom>
        </p:spPr>
      </p:pic>
      <p:sp>
        <p:nvSpPr>
          <p:cNvPr id="39" name="Freeform 3">
            <a:extLst>
              <a:ext uri="{FF2B5EF4-FFF2-40B4-BE49-F238E27FC236}">
                <a16:creationId xmlns="" xmlns:a16="http://schemas.microsoft.com/office/drawing/2014/main" id="{4F73F8C3-1C4E-4FEF-BDCB-C77DF6C9823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
            <a:extLst>
              <a:ext uri="{FF2B5EF4-FFF2-40B4-BE49-F238E27FC236}">
                <a16:creationId xmlns="" xmlns:a16="http://schemas.microsoft.com/office/drawing/2014/main" id="{13D4FE3A-AEE7-42FE-B3CA-9652192CAFB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7518451-4DD7-4614-8849-40779B7D66C2}"/>
              </a:ext>
            </a:extLst>
          </p:cNvPr>
          <p:cNvSpPr>
            <a:spLocks noGrp="1"/>
          </p:cNvSpPr>
          <p:nvPr>
            <p:ph type="ctrTitle" idx="4294967295"/>
          </p:nvPr>
        </p:nvSpPr>
        <p:spPr>
          <a:xfrm>
            <a:off x="804672" y="2600325"/>
            <a:ext cx="4948428" cy="2651200"/>
          </a:xfrm>
        </p:spPr>
        <p:txBody>
          <a:bodyPr vert="horz" lIns="91440" tIns="45720" rIns="91440" bIns="45720" rtlCol="0" anchor="t">
            <a:normAutofit fontScale="90000"/>
          </a:bodyPr>
          <a:lstStyle/>
          <a:p>
            <a:pPr algn="ctr"/>
            <a:r>
              <a:rPr lang="en-US" sz="5400" kern="1200" dirty="0">
                <a:solidFill>
                  <a:srgbClr val="FF0066"/>
                </a:solidFill>
                <a:latin typeface="+mj-lt"/>
                <a:ea typeface="+mj-ea"/>
                <a:cs typeface="+mj-cs"/>
              </a:rPr>
              <a:t>Trees for Peace- A Valentines Day </a:t>
            </a:r>
            <a:r>
              <a:rPr lang="en-US" sz="5400" kern="1200" dirty="0">
                <a:solidFill>
                  <a:srgbClr val="92D050"/>
                </a:solidFill>
                <a:latin typeface="+mj-lt"/>
                <a:ea typeface="+mj-ea"/>
                <a:cs typeface="+mj-cs"/>
              </a:rPr>
              <a:t>Gift to the Planet</a:t>
            </a:r>
          </a:p>
        </p:txBody>
      </p:sp>
      <p:sp>
        <p:nvSpPr>
          <p:cNvPr id="3" name="Subtitle 2">
            <a:extLst>
              <a:ext uri="{FF2B5EF4-FFF2-40B4-BE49-F238E27FC236}">
                <a16:creationId xmlns="" xmlns:a16="http://schemas.microsoft.com/office/drawing/2014/main" id="{8363A42A-705A-4BA2-B19C-3EB30003BA84}"/>
              </a:ext>
            </a:extLst>
          </p:cNvPr>
          <p:cNvSpPr>
            <a:spLocks noGrp="1"/>
          </p:cNvSpPr>
          <p:nvPr>
            <p:ph type="subTitle" idx="4294967295"/>
          </p:nvPr>
        </p:nvSpPr>
        <p:spPr>
          <a:xfrm>
            <a:off x="804672" y="1300450"/>
            <a:ext cx="4167376" cy="1155525"/>
          </a:xfrm>
        </p:spPr>
        <p:txBody>
          <a:bodyPr vert="horz" lIns="91440" tIns="45720" rIns="91440" bIns="45720" rtlCol="0" anchor="b">
            <a:normAutofit lnSpcReduction="10000"/>
          </a:bodyPr>
          <a:lstStyle/>
          <a:p>
            <a:pPr marL="0" indent="0" algn="ctr">
              <a:buNone/>
            </a:pPr>
            <a:r>
              <a:rPr lang="en-US" sz="1900" kern="1200" dirty="0">
                <a:solidFill>
                  <a:srgbClr val="FF5050"/>
                </a:solidFill>
                <a:latin typeface="+mn-lt"/>
                <a:ea typeface="+mn-ea"/>
                <a:cs typeface="+mn-cs"/>
              </a:rPr>
              <a:t>Project by Shtrii Shakti </a:t>
            </a:r>
          </a:p>
          <a:p>
            <a:pPr marL="0" indent="0" algn="ctr">
              <a:buNone/>
            </a:pPr>
            <a:r>
              <a:rPr lang="en-US" sz="1900" kern="1200" dirty="0">
                <a:solidFill>
                  <a:srgbClr val="FF5050"/>
                </a:solidFill>
                <a:latin typeface="+mn-lt"/>
                <a:ea typeface="+mn-ea"/>
                <a:cs typeface="+mn-cs"/>
              </a:rPr>
              <a:t>YUVAH AKAASH</a:t>
            </a:r>
          </a:p>
          <a:p>
            <a:pPr marL="0" indent="0" algn="ctr">
              <a:buNone/>
            </a:pPr>
            <a:r>
              <a:rPr lang="en-US" sz="1900" kern="1200" dirty="0">
                <a:solidFill>
                  <a:srgbClr val="FF5050"/>
                </a:solidFill>
                <a:latin typeface="+mn-lt"/>
                <a:ea typeface="+mn-ea"/>
                <a:cs typeface="+mn-cs"/>
              </a:rPr>
              <a:t>For </a:t>
            </a:r>
            <a:r>
              <a:rPr lang="en-US" sz="2400" u="sng" kern="1200" dirty="0">
                <a:solidFill>
                  <a:srgbClr val="FF5050"/>
                </a:solidFill>
                <a:latin typeface="+mn-lt"/>
                <a:ea typeface="+mn-ea"/>
                <a:cs typeface="+mn-cs"/>
              </a:rPr>
              <a:t>One Billion Rising </a:t>
            </a:r>
            <a:r>
              <a:rPr lang="en-US" sz="1900" kern="1200" dirty="0">
                <a:solidFill>
                  <a:srgbClr val="FF5050"/>
                </a:solidFill>
                <a:latin typeface="+mn-lt"/>
                <a:ea typeface="+mn-ea"/>
                <a:cs typeface="+mn-cs"/>
              </a:rPr>
              <a:t>Day</a:t>
            </a:r>
          </a:p>
        </p:txBody>
      </p:sp>
      <p:pic>
        <p:nvPicPr>
          <p:cNvPr id="5" name="Picture 4" descr="A close up of a sign&#10;&#10;Description generated with very high confidence">
            <a:extLst>
              <a:ext uri="{FF2B5EF4-FFF2-40B4-BE49-F238E27FC236}">
                <a16:creationId xmlns="" xmlns:a16="http://schemas.microsoft.com/office/drawing/2014/main" id="{2B3D1B8C-27DF-4660-AA8F-70CA9490B4F4}"/>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5549459"/>
            <a:ext cx="1351918" cy="1308541"/>
          </a:xfrm>
          <a:prstGeom prst="rect">
            <a:avLst/>
          </a:prstGeom>
        </p:spPr>
      </p:pic>
    </p:spTree>
    <p:extLst>
      <p:ext uri="{BB962C8B-B14F-4D97-AF65-F5344CB8AC3E}">
        <p14:creationId xmlns="" xmlns:p14="http://schemas.microsoft.com/office/powerpoint/2010/main" val="161644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43">
            <a:extLst>
              <a:ext uri="{FF2B5EF4-FFF2-40B4-BE49-F238E27FC236}">
                <a16:creationId xmlns="" xmlns:a16="http://schemas.microsoft.com/office/drawing/2014/main" id="{9A4F1347-8CC2-4724-B8C0-29030ECE1DF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 xmlns:a16="http://schemas.microsoft.com/office/drawing/2014/main" id="{32F4D216-10B7-4DCA-A0A1-068E9E32F4F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large green field with trees in the background&#10;&#10;Description generated with high confidence">
            <a:extLst>
              <a:ext uri="{FF2B5EF4-FFF2-40B4-BE49-F238E27FC236}">
                <a16:creationId xmlns="" xmlns:a16="http://schemas.microsoft.com/office/drawing/2014/main" id="{51438B97-14B7-4E53-B891-2C11F04A880E}"/>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25107" r="-3" b="5542"/>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0" name="Picture 9" descr="A picture containing building, table, outdoor, plant&#10;&#10;Description generated with high confidence">
            <a:extLst>
              <a:ext uri="{FF2B5EF4-FFF2-40B4-BE49-F238E27FC236}">
                <a16:creationId xmlns="" xmlns:a16="http://schemas.microsoft.com/office/drawing/2014/main" id="{950D87EF-F7E3-4C1A-BD86-2A540EB0D2EC}"/>
              </a:ext>
            </a:extLst>
          </p:cNvPr>
          <p:cNvPicPr>
            <a:picLocks noChangeAspect="1"/>
          </p:cNvPicPr>
          <p:nvPr/>
        </p:nvPicPr>
        <p:blipFill rotWithShape="1">
          <a:blip r:embed="rId3">
            <a:extLst>
              <a:ext uri="{28A0092B-C50C-407E-A947-70E740481C1C}">
                <a14:useLocalDpi xmlns="" xmlns:a14="http://schemas.microsoft.com/office/drawing/2010/main" val="0"/>
              </a:ext>
            </a:extLst>
          </a:blip>
          <a:srcRect t="778" r="5" b="8395"/>
          <a:stretch/>
        </p:blipFill>
        <p:spPr>
          <a:xfrm>
            <a:off x="4614863" y="-3618"/>
            <a:ext cx="3750589"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12" name="Content Placeholder 4" descr="A picture containing grass, outdoor, tree, fence&#10;&#10;Description generated with very high confidence">
            <a:extLst>
              <a:ext uri="{FF2B5EF4-FFF2-40B4-BE49-F238E27FC236}">
                <a16:creationId xmlns="" xmlns:a16="http://schemas.microsoft.com/office/drawing/2014/main" id="{86BAC326-10D5-490A-BAB4-DAF98399040D}"/>
              </a:ext>
            </a:extLst>
          </p:cNvPr>
          <p:cNvPicPr>
            <a:picLocks noChangeAspect="1"/>
          </p:cNvPicPr>
          <p:nvPr/>
        </p:nvPicPr>
        <p:blipFill rotWithShape="1">
          <a:blip r:embed="rId4">
            <a:extLst>
              <a:ext uri="{28A0092B-C50C-407E-A947-70E740481C1C}">
                <a14:useLocalDpi xmlns="" xmlns:a14="http://schemas.microsoft.com/office/drawing/2010/main" val="0"/>
              </a:ext>
            </a:extLst>
          </a:blip>
          <a:srcRect t="1674" r="-1" b="-1"/>
          <a:stretch/>
        </p:blipFill>
        <p:spPr>
          <a:xfrm>
            <a:off x="2214563" y="-3620"/>
            <a:ext cx="346299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9" name="Picture 8" descr="A close up of a flower garden&#10;&#10;Description generated with high confidence">
            <a:extLst>
              <a:ext uri="{FF2B5EF4-FFF2-40B4-BE49-F238E27FC236}">
                <a16:creationId xmlns="" xmlns:a16="http://schemas.microsoft.com/office/drawing/2014/main" id="{C99BD43A-21D5-4345-B62D-C05467697CF9}"/>
              </a:ext>
            </a:extLst>
          </p:cNvPr>
          <p:cNvPicPr>
            <a:picLocks noChangeAspect="1"/>
          </p:cNvPicPr>
          <p:nvPr/>
        </p:nvPicPr>
        <p:blipFill rotWithShape="1">
          <a:blip r:embed="rId5">
            <a:extLst>
              <a:ext uri="{28A0092B-C50C-407E-A947-70E740481C1C}">
                <a14:useLocalDpi xmlns="" xmlns:a14="http://schemas.microsoft.com/office/drawing/2010/main" val="0"/>
              </a:ext>
            </a:extLst>
          </a:blip>
          <a:srcRect t="21019" r="3" b="21453"/>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2" name="Title 1">
            <a:extLst>
              <a:ext uri="{FF2B5EF4-FFF2-40B4-BE49-F238E27FC236}">
                <a16:creationId xmlns="" xmlns:a16="http://schemas.microsoft.com/office/drawing/2014/main" id="{E0A4433E-ECB0-413F-8645-4AB3EDEB894D}"/>
              </a:ext>
            </a:extLst>
          </p:cNvPr>
          <p:cNvSpPr>
            <a:spLocks noGrp="1"/>
          </p:cNvSpPr>
          <p:nvPr>
            <p:ph type="title"/>
          </p:nvPr>
        </p:nvSpPr>
        <p:spPr>
          <a:xfrm>
            <a:off x="7515851" y="3100388"/>
            <a:ext cx="4152897" cy="3343275"/>
          </a:xfrm>
        </p:spPr>
        <p:txBody>
          <a:bodyPr>
            <a:normAutofit fontScale="90000"/>
          </a:bodyPr>
          <a:lstStyle/>
          <a:p>
            <a:r>
              <a:rPr lang="en-US" dirty="0">
                <a:solidFill>
                  <a:schemeClr val="bg1"/>
                </a:solidFill>
              </a:rPr>
              <a:t>The plants need indirect sunlight, Daily Water, and 1x per week Organic Fertilizer</a:t>
            </a:r>
          </a:p>
        </p:txBody>
      </p:sp>
      <p:sp>
        <p:nvSpPr>
          <p:cNvPr id="14" name="Content Placeholder 13"/>
          <p:cNvSpPr>
            <a:spLocks noGrp="1"/>
          </p:cNvSpPr>
          <p:nvPr>
            <p:ph idx="1"/>
          </p:nvPr>
        </p:nvSpPr>
        <p:spPr>
          <a:xfrm>
            <a:off x="838201" y="2857500"/>
            <a:ext cx="4591050" cy="3223892"/>
          </a:xfrm>
        </p:spPr>
        <p:txBody>
          <a:bodyPr anchor="t">
            <a:normAutofit/>
          </a:bodyPr>
          <a:lstStyle/>
          <a:p>
            <a:pPr marL="0" indent="0">
              <a:buClr>
                <a:srgbClr val="515336"/>
              </a:buClr>
              <a:buNone/>
            </a:pPr>
            <a:r>
              <a:rPr lang="en-US" sz="2000">
                <a:solidFill>
                  <a:schemeClr val="bg1"/>
                </a:solidFill>
              </a:rPr>
              <a:t>We can keep them on the balcony upstairs, or along the side of the fence where they will receive light, won’t get bumped too much, but won’t get hot bright afternoon sun</a:t>
            </a:r>
          </a:p>
          <a:p>
            <a:pPr>
              <a:buClr>
                <a:srgbClr val="515336"/>
              </a:buClr>
            </a:pPr>
            <a:endParaRPr lang="en-US" sz="2000">
              <a:solidFill>
                <a:schemeClr val="bg1"/>
              </a:solidFill>
            </a:endParaRPr>
          </a:p>
          <a:p>
            <a:pPr marL="0" indent="0">
              <a:buClr>
                <a:srgbClr val="515336"/>
              </a:buClr>
              <a:buNone/>
            </a:pPr>
            <a:r>
              <a:rPr lang="en-US" sz="2000">
                <a:solidFill>
                  <a:schemeClr val="bg1"/>
                </a:solidFill>
              </a:rPr>
              <a:t>I like to use old water or soda-pop bottles as pots because they are tall and sturdy. I cut holes in the bottoms and poke holes in the sides for drainage</a:t>
            </a:r>
          </a:p>
        </p:txBody>
      </p:sp>
      <p:cxnSp>
        <p:nvCxnSpPr>
          <p:cNvPr id="15" name="Straight Arrow Connector 14">
            <a:extLst>
              <a:ext uri="{FF2B5EF4-FFF2-40B4-BE49-F238E27FC236}">
                <a16:creationId xmlns="" xmlns:a16="http://schemas.microsoft.com/office/drawing/2014/main" id="{F003F353-4A9D-4DAD-B4E7-41E63406E400}"/>
              </a:ext>
            </a:extLst>
          </p:cNvPr>
          <p:cNvCxnSpPr>
            <a:cxnSpLocks/>
          </p:cNvCxnSpPr>
          <p:nvPr/>
        </p:nvCxnSpPr>
        <p:spPr>
          <a:xfrm flipV="1">
            <a:off x="4959724" y="2143125"/>
            <a:ext cx="1463040" cy="2571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 xmlns:a16="http://schemas.microsoft.com/office/drawing/2014/main" id="{FD4F9A3D-1879-4C85-A339-D48B4AE388F4}"/>
              </a:ext>
            </a:extLst>
          </p:cNvPr>
          <p:cNvSpPr/>
          <p:nvPr/>
        </p:nvSpPr>
        <p:spPr>
          <a:xfrm>
            <a:off x="300038" y="4386263"/>
            <a:ext cx="5257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5307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in a field&#10;&#10;Description generated with high confidence">
            <a:extLst>
              <a:ext uri="{FF2B5EF4-FFF2-40B4-BE49-F238E27FC236}">
                <a16:creationId xmlns="" xmlns:a16="http://schemas.microsoft.com/office/drawing/2014/main" id="{550264B2-2B56-4339-9B4E-BEA6DAEA9972}"/>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818" r="9091" b="19573"/>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52621BE-51D9-43A9-BA82-66ECAB36B7C7}"/>
              </a:ext>
            </a:extLst>
          </p:cNvPr>
          <p:cNvSpPr>
            <a:spLocks noGrp="1"/>
          </p:cNvSpPr>
          <p:nvPr>
            <p:ph type="title"/>
          </p:nvPr>
        </p:nvSpPr>
        <p:spPr>
          <a:xfrm>
            <a:off x="594805" y="322211"/>
            <a:ext cx="5221266" cy="1344975"/>
          </a:xfrm>
        </p:spPr>
        <p:txBody>
          <a:bodyPr>
            <a:normAutofit fontScale="90000"/>
          </a:bodyPr>
          <a:lstStyle/>
          <a:p>
            <a:pPr algn="ctr"/>
            <a:r>
              <a:rPr lang="en-US" sz="4000" dirty="0" smtClean="0"/>
              <a:t>You can do this in your Organization or at home</a:t>
            </a:r>
            <a:endParaRPr lang="en-US" sz="4000" dirty="0"/>
          </a:p>
        </p:txBody>
      </p:sp>
      <p:sp>
        <p:nvSpPr>
          <p:cNvPr id="6" name="Content Placeholder 5"/>
          <p:cNvSpPr>
            <a:spLocks noGrp="1"/>
          </p:cNvSpPr>
          <p:nvPr>
            <p:ph idx="1"/>
          </p:nvPr>
        </p:nvSpPr>
        <p:spPr>
          <a:xfrm>
            <a:off x="596348" y="1709530"/>
            <a:ext cx="5287617" cy="4407798"/>
          </a:xfrm>
        </p:spPr>
        <p:txBody>
          <a:bodyPr>
            <a:normAutofit fontScale="70000" lnSpcReduction="20000"/>
          </a:bodyPr>
          <a:lstStyle/>
          <a:p>
            <a:pPr>
              <a:buNone/>
            </a:pPr>
            <a:r>
              <a:rPr lang="en-US" dirty="0" smtClean="0"/>
              <a:t>		MATERIALS YOU WILL NEED </a:t>
            </a:r>
          </a:p>
          <a:p>
            <a:pPr>
              <a:buNone/>
            </a:pPr>
            <a:endParaRPr lang="en-US" dirty="0" smtClean="0"/>
          </a:p>
          <a:p>
            <a:r>
              <a:rPr lang="en-US" dirty="0" smtClean="0"/>
              <a:t> Old plastic bottles or bags, or some other container with holes in the bottom. CLEAN THE CONTAINER and let it dry before use </a:t>
            </a:r>
          </a:p>
          <a:p>
            <a:r>
              <a:rPr lang="en-US" dirty="0" smtClean="0"/>
              <a:t> Soil or Soilless Media (</a:t>
            </a:r>
            <a:r>
              <a:rPr lang="en-US" dirty="0" err="1" smtClean="0"/>
              <a:t>google</a:t>
            </a:r>
            <a:r>
              <a:rPr lang="en-US" dirty="0" smtClean="0"/>
              <a:t> it). Use healthy soil, not wet, </a:t>
            </a:r>
            <a:r>
              <a:rPr lang="en-US" dirty="0" err="1" smtClean="0"/>
              <a:t>mouldy</a:t>
            </a:r>
            <a:r>
              <a:rPr lang="en-US" dirty="0" smtClean="0"/>
              <a:t>, sick soil </a:t>
            </a:r>
          </a:p>
          <a:p>
            <a:r>
              <a:rPr lang="en-US" dirty="0" smtClean="0"/>
              <a:t>rooting hormone or a cinnamon and honey mixture (</a:t>
            </a:r>
            <a:r>
              <a:rPr lang="en-US" dirty="0" err="1" smtClean="0"/>
              <a:t>google</a:t>
            </a:r>
            <a:r>
              <a:rPr lang="en-US" dirty="0" smtClean="0"/>
              <a:t> it). Follow the directions. </a:t>
            </a:r>
          </a:p>
          <a:p>
            <a:r>
              <a:rPr lang="en-US" dirty="0" smtClean="0"/>
              <a:t>clean knife or scissors </a:t>
            </a:r>
          </a:p>
          <a:p>
            <a:r>
              <a:rPr lang="en-US" dirty="0" smtClean="0"/>
              <a:t> plastic bag with holes to place over top like a mini-greenhouse </a:t>
            </a:r>
          </a:p>
          <a:p>
            <a:r>
              <a:rPr lang="en-US" dirty="0" smtClean="0"/>
              <a:t> a FRESH cutting 20-30cm long from a tree that you want to duplicate </a:t>
            </a:r>
            <a:endParaRPr lang="en-US" dirty="0"/>
          </a:p>
        </p:txBody>
      </p:sp>
    </p:spTree>
    <p:extLst>
      <p:ext uri="{BB962C8B-B14F-4D97-AF65-F5344CB8AC3E}">
        <p14:creationId xmlns="" xmlns:p14="http://schemas.microsoft.com/office/powerpoint/2010/main" val="269528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F3E8DC-F331-463B-BC90-C8840203BE06}"/>
              </a:ext>
            </a:extLst>
          </p:cNvPr>
          <p:cNvSpPr>
            <a:spLocks noGrp="1"/>
          </p:cNvSpPr>
          <p:nvPr>
            <p:ph type="title"/>
          </p:nvPr>
        </p:nvSpPr>
        <p:spPr/>
        <p:txBody>
          <a:bodyPr/>
          <a:lstStyle/>
          <a:p>
            <a:r>
              <a:rPr lang="en-US"/>
              <a:t>Some Advanced Links</a:t>
            </a:r>
          </a:p>
        </p:txBody>
      </p:sp>
      <p:sp>
        <p:nvSpPr>
          <p:cNvPr id="3" name="Content Placeholder 2">
            <a:extLst>
              <a:ext uri="{FF2B5EF4-FFF2-40B4-BE49-F238E27FC236}">
                <a16:creationId xmlns="" xmlns:a16="http://schemas.microsoft.com/office/drawing/2014/main" id="{289EA34C-DF51-4AAC-A1D4-A5832B3D8709}"/>
              </a:ext>
            </a:extLst>
          </p:cNvPr>
          <p:cNvSpPr>
            <a:spLocks noGrp="1"/>
          </p:cNvSpPr>
          <p:nvPr>
            <p:ph idx="1"/>
          </p:nvPr>
        </p:nvSpPr>
        <p:spPr/>
        <p:txBody>
          <a:bodyPr/>
          <a:lstStyle/>
          <a:p>
            <a:r>
              <a:rPr lang="en-US" dirty="0">
                <a:hlinkClick r:id="rId2"/>
              </a:rPr>
              <a:t>http://www.gardeningknowhow.com/edible/fruits/avocado/avocado-tree-cuttings.htm</a:t>
            </a:r>
            <a:endParaRPr lang="en-US" dirty="0"/>
          </a:p>
          <a:p>
            <a:endParaRPr lang="en-US" dirty="0"/>
          </a:p>
          <a:p>
            <a:r>
              <a:rPr lang="en-US" dirty="0">
                <a:hlinkClick r:id="rId3"/>
              </a:rPr>
              <a:t>https://deepgreenpermaculture.com/diy-instructions/propagating-hardwood-cuttings/</a:t>
            </a:r>
            <a:endParaRPr lang="en-US" dirty="0"/>
          </a:p>
          <a:p>
            <a:endParaRPr lang="en-US" dirty="0"/>
          </a:p>
          <a:p>
            <a:r>
              <a:rPr lang="en-US" dirty="0"/>
              <a:t>There are many </a:t>
            </a:r>
            <a:r>
              <a:rPr lang="en-US" dirty="0" err="1"/>
              <a:t>youtube</a:t>
            </a:r>
            <a:r>
              <a:rPr lang="en-US" dirty="0"/>
              <a:t> videos available if you search for “Rooting Fruit Trees” or “Propagating Trees from Cuttings”</a:t>
            </a:r>
          </a:p>
        </p:txBody>
      </p:sp>
    </p:spTree>
    <p:extLst>
      <p:ext uri="{BB962C8B-B14F-4D97-AF65-F5344CB8AC3E}">
        <p14:creationId xmlns="" xmlns:p14="http://schemas.microsoft.com/office/powerpoint/2010/main" val="260106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BD480A-489D-4479-8B7B-1436B24FF183}"/>
              </a:ext>
            </a:extLst>
          </p:cNvPr>
          <p:cNvSpPr>
            <a:spLocks noGrp="1"/>
          </p:cNvSpPr>
          <p:nvPr>
            <p:ph type="title"/>
          </p:nvPr>
        </p:nvSpPr>
        <p:spPr>
          <a:xfrm>
            <a:off x="838200" y="365125"/>
            <a:ext cx="10515600" cy="4351338"/>
          </a:xfrm>
        </p:spPr>
        <p:txBody>
          <a:bodyPr>
            <a:normAutofit/>
          </a:bodyPr>
          <a:lstStyle/>
          <a:p>
            <a:pPr algn="ctr"/>
            <a:r>
              <a:rPr lang="en-US" sz="9600"/>
              <a:t>THE END </a:t>
            </a:r>
            <a:r>
              <a:rPr lang="en-US" sz="9600">
                <a:sym typeface="Wingdings" panose="05000000000000000000" pitchFamily="2" charset="2"/>
              </a:rPr>
              <a:t></a:t>
            </a:r>
            <a:endParaRPr lang="en-US" sz="9600" dirty="0"/>
          </a:p>
        </p:txBody>
      </p:sp>
    </p:spTree>
    <p:extLst>
      <p:ext uri="{BB962C8B-B14F-4D97-AF65-F5344CB8AC3E}">
        <p14:creationId xmlns="" xmlns:p14="http://schemas.microsoft.com/office/powerpoint/2010/main" val="238065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02B8C5-8153-42EA-85C6-0407CC9C48F0}"/>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0915" r="10863"/>
          <a:stretch/>
        </p:blipFill>
        <p:spPr>
          <a:xfrm>
            <a:off x="331073" y="527668"/>
            <a:ext cx="11657549" cy="6857990"/>
          </a:xfrm>
          <a:prstGeom prst="rect">
            <a:avLst/>
          </a:prstGeom>
        </p:spPr>
      </p:pic>
      <p:sp>
        <p:nvSpPr>
          <p:cNvPr id="14" name="Freeform 5">
            <a:extLst>
              <a:ext uri="{FF2B5EF4-FFF2-40B4-BE49-F238E27FC236}">
                <a16:creationId xmlns=""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1">
            <a:extLst>
              <a:ext uri="{FF2B5EF4-FFF2-40B4-BE49-F238E27FC236}">
                <a16:creationId xmlns=""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7F2F737D-A290-4916-A209-181CCA2472CF}"/>
              </a:ext>
            </a:extLst>
          </p:cNvPr>
          <p:cNvSpPr>
            <a:spLocks noGrp="1"/>
          </p:cNvSpPr>
          <p:nvPr>
            <p:ph type="title"/>
          </p:nvPr>
        </p:nvSpPr>
        <p:spPr>
          <a:xfrm>
            <a:off x="525514" y="895057"/>
            <a:ext cx="4204137" cy="1732464"/>
          </a:xfrm>
        </p:spPr>
        <p:txBody>
          <a:bodyPr>
            <a:noAutofit/>
          </a:bodyPr>
          <a:lstStyle/>
          <a:p>
            <a:pPr algn="ctr"/>
            <a:r>
              <a:rPr lang="en-US" sz="4000" dirty="0"/>
              <a:t>One Billion Rising Valentines Day </a:t>
            </a:r>
            <a:br>
              <a:rPr lang="en-US" sz="4000" dirty="0"/>
            </a:br>
            <a:r>
              <a:rPr lang="en-US" sz="4000" dirty="0"/>
              <a:t>Feb 14</a:t>
            </a:r>
          </a:p>
        </p:txBody>
      </p:sp>
      <p:sp>
        <p:nvSpPr>
          <p:cNvPr id="3" name="Content Placeholder 2">
            <a:extLst>
              <a:ext uri="{FF2B5EF4-FFF2-40B4-BE49-F238E27FC236}">
                <a16:creationId xmlns="" xmlns:a16="http://schemas.microsoft.com/office/drawing/2014/main" id="{3D561AD8-FD20-49D3-A8E6-0B013926404E}"/>
              </a:ext>
            </a:extLst>
          </p:cNvPr>
          <p:cNvSpPr>
            <a:spLocks noGrp="1"/>
          </p:cNvSpPr>
          <p:nvPr>
            <p:ph idx="1"/>
          </p:nvPr>
        </p:nvSpPr>
        <p:spPr>
          <a:xfrm>
            <a:off x="331073" y="3260656"/>
            <a:ext cx="4593021" cy="3700462"/>
          </a:xfrm>
        </p:spPr>
        <p:txBody>
          <a:bodyPr anchor="ctr">
            <a:normAutofit/>
          </a:bodyPr>
          <a:lstStyle/>
          <a:p>
            <a:r>
              <a:rPr lang="en-US" sz="1800" dirty="0"/>
              <a:t>One Billion Rising is a movement to stop gender violence and poverty</a:t>
            </a:r>
          </a:p>
          <a:p>
            <a:r>
              <a:rPr lang="en-US" sz="1800" dirty="0"/>
              <a:t>This day is celebrated with Acts of Love and Peace</a:t>
            </a:r>
          </a:p>
          <a:p>
            <a:r>
              <a:rPr lang="en-US" sz="1800" dirty="0"/>
              <a:t>One thing S2 is doing on this day is to plant Trees For Peace because Trees give us Clean Air, Trees give us shelter as shade and keep urban microclimates controlled, Trees promote soil health which gives us clean water, Trees give us and animals fruit and fodder. </a:t>
            </a:r>
          </a:p>
        </p:txBody>
      </p:sp>
      <p:sp>
        <p:nvSpPr>
          <p:cNvPr id="4" name="TextBox 3">
            <a:extLst>
              <a:ext uri="{FF2B5EF4-FFF2-40B4-BE49-F238E27FC236}">
                <a16:creationId xmlns="" xmlns:a16="http://schemas.microsoft.com/office/drawing/2014/main" id="{720EFF2B-2136-4111-A611-B7EB48A53BD5}"/>
              </a:ext>
            </a:extLst>
          </p:cNvPr>
          <p:cNvSpPr txBox="1"/>
          <p:nvPr/>
        </p:nvSpPr>
        <p:spPr>
          <a:xfrm>
            <a:off x="8128034" y="659483"/>
            <a:ext cx="3037246" cy="2677656"/>
          </a:xfrm>
          <a:prstGeom prst="rect">
            <a:avLst/>
          </a:prstGeom>
          <a:noFill/>
        </p:spPr>
        <p:txBody>
          <a:bodyPr wrap="square" rtlCol="0">
            <a:spAutoFit/>
          </a:bodyPr>
          <a:lstStyle/>
          <a:p>
            <a:r>
              <a:rPr lang="en-US" sz="2400" dirty="0">
                <a:solidFill>
                  <a:srgbClr val="FF5050"/>
                </a:solidFill>
              </a:rPr>
              <a:t>“In short, trees give peaceful and abundant life– we humans have the knowledge and power to create and multiply them”</a:t>
            </a:r>
          </a:p>
        </p:txBody>
      </p:sp>
    </p:spTree>
    <p:extLst>
      <p:ext uri="{BB962C8B-B14F-4D97-AF65-F5344CB8AC3E}">
        <p14:creationId xmlns="" xmlns:p14="http://schemas.microsoft.com/office/powerpoint/2010/main" val="83096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01147" y="5004581"/>
            <a:ext cx="962395" cy="962395"/>
          </a:xfrm>
          <a:prstGeom prst="ellipse">
            <a:avLst/>
          </a:prstGeom>
          <a:solidFill>
            <a:srgbClr val="3B5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63725" y="4865965"/>
            <a:ext cx="293695" cy="293695"/>
          </a:xfrm>
          <a:prstGeom prst="ellipse">
            <a:avLst/>
          </a:prstGeom>
          <a:solidFill>
            <a:srgbClr val="AE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that is standing in the grass&#10;&#10;Description generated with very high confidence">
            <a:extLst>
              <a:ext uri="{FF2B5EF4-FFF2-40B4-BE49-F238E27FC236}">
                <a16:creationId xmlns="" xmlns:a16="http://schemas.microsoft.com/office/drawing/2014/main" id="{BFE13D4C-59D0-445C-AE3B-6333D8BB798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2661" r="2" b="2386"/>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a:extLst>
              <a:ext uri="{FF2B5EF4-FFF2-40B4-BE49-F238E27FC236}">
                <a16:creationId xmlns="" xmlns:a16="http://schemas.microsoft.com/office/drawing/2014/main" id="{CDA9A153-0E58-4E49-BC31-6A2E4B9A1189}"/>
              </a:ext>
            </a:extLst>
          </p:cNvPr>
          <p:cNvSpPr>
            <a:spLocks noGrp="1"/>
          </p:cNvSpPr>
          <p:nvPr>
            <p:ph type="title"/>
          </p:nvPr>
        </p:nvSpPr>
        <p:spPr>
          <a:xfrm>
            <a:off x="1075979" y="4589942"/>
            <a:ext cx="7410681" cy="1737360"/>
          </a:xfrm>
        </p:spPr>
        <p:txBody>
          <a:bodyPr>
            <a:normAutofit/>
          </a:bodyPr>
          <a:lstStyle/>
          <a:p>
            <a:r>
              <a:rPr lang="en-US" sz="4800" dirty="0"/>
              <a:t>Why Plant Fruit Trees &amp; Native Trees </a:t>
            </a:r>
          </a:p>
        </p:txBody>
      </p:sp>
      <p:sp>
        <p:nvSpPr>
          <p:cNvPr id="3" name="Content Placeholder 2">
            <a:extLst>
              <a:ext uri="{FF2B5EF4-FFF2-40B4-BE49-F238E27FC236}">
                <a16:creationId xmlns="" xmlns:a16="http://schemas.microsoft.com/office/drawing/2014/main" id="{56C16DCF-DFD7-4F34-9336-DF0E6647BB9A}"/>
              </a:ext>
            </a:extLst>
          </p:cNvPr>
          <p:cNvSpPr>
            <a:spLocks noGrp="1"/>
          </p:cNvSpPr>
          <p:nvPr>
            <p:ph idx="1"/>
          </p:nvPr>
        </p:nvSpPr>
        <p:spPr>
          <a:xfrm>
            <a:off x="87699" y="0"/>
            <a:ext cx="6316717" cy="4300235"/>
          </a:xfrm>
        </p:spPr>
        <p:txBody>
          <a:bodyPr anchor="ctr">
            <a:normAutofit lnSpcReduction="10000"/>
          </a:bodyPr>
          <a:lstStyle/>
          <a:p>
            <a:r>
              <a:rPr lang="en-US" sz="2400" dirty="0"/>
              <a:t>Fruit Trees help with shade, air quality, and food security</a:t>
            </a:r>
          </a:p>
          <a:p>
            <a:pPr marL="0" indent="0">
              <a:buNone/>
            </a:pPr>
            <a:endParaRPr lang="en-US" sz="2400" dirty="0"/>
          </a:p>
          <a:p>
            <a:r>
              <a:rPr lang="en-US" sz="2400" dirty="0"/>
              <a:t>Native Trees are good for local birds &amp; other wildlife, often require less watering and </a:t>
            </a:r>
            <a:r>
              <a:rPr lang="en-US" sz="2400"/>
              <a:t>pest-control, </a:t>
            </a:r>
            <a:r>
              <a:rPr lang="en-US" sz="2400" dirty="0"/>
              <a:t>often grow taller and faster, and many are good for livestock to eat as fodder</a:t>
            </a:r>
          </a:p>
          <a:p>
            <a:pPr marL="0" indent="0">
              <a:buNone/>
            </a:pPr>
            <a:endParaRPr lang="en-US" sz="2000" dirty="0"/>
          </a:p>
          <a:p>
            <a:pPr marL="0" indent="0">
              <a:buNone/>
            </a:pPr>
            <a:r>
              <a:rPr lang="en-US" sz="2000" dirty="0"/>
              <a:t>We should see the size and needs of each site to determine what kind of tree would thrive there and serve the needs of the org/community/household.  (how much area is available? Are there cows that need fodder vs. schoolchildren who want fruit?)</a:t>
            </a:r>
          </a:p>
        </p:txBody>
      </p:sp>
    </p:spTree>
    <p:extLst>
      <p:ext uri="{BB962C8B-B14F-4D97-AF65-F5344CB8AC3E}">
        <p14:creationId xmlns="" xmlns:p14="http://schemas.microsoft.com/office/powerpoint/2010/main" val="265661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lant&#10;&#10;Description generated with very high confidence">
            <a:extLst>
              <a:ext uri="{FF2B5EF4-FFF2-40B4-BE49-F238E27FC236}">
                <a16:creationId xmlns="" xmlns:a16="http://schemas.microsoft.com/office/drawing/2014/main" id="{61BDEC2F-20A6-47E9-8BFD-454EFA8985B3}"/>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4088" b="20661"/>
          <a:stretch/>
        </p:blipFill>
        <p:spPr>
          <a:xfrm>
            <a:off x="0" y="14758"/>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9A4FEEFD-D1F0-4869-BEA7-D8CCC99653DE}"/>
              </a:ext>
            </a:extLst>
          </p:cNvPr>
          <p:cNvSpPr>
            <a:spLocks noGrp="1"/>
          </p:cNvSpPr>
          <p:nvPr>
            <p:ph type="title"/>
          </p:nvPr>
        </p:nvSpPr>
        <p:spPr>
          <a:xfrm>
            <a:off x="709448" y="1913950"/>
            <a:ext cx="4204137" cy="1342754"/>
          </a:xfrm>
        </p:spPr>
        <p:txBody>
          <a:bodyPr>
            <a:normAutofit/>
          </a:bodyPr>
          <a:lstStyle/>
          <a:p>
            <a:pPr algn="ctr"/>
            <a:r>
              <a:rPr lang="en-US" sz="3600"/>
              <a:t>Why Learn how to Root Trees</a:t>
            </a:r>
          </a:p>
        </p:txBody>
      </p:sp>
      <p:sp>
        <p:nvSpPr>
          <p:cNvPr id="3" name="Content Placeholder 2">
            <a:extLst>
              <a:ext uri="{FF2B5EF4-FFF2-40B4-BE49-F238E27FC236}">
                <a16:creationId xmlns="" xmlns:a16="http://schemas.microsoft.com/office/drawing/2014/main" id="{94A22A96-985C-404F-BDA6-72DC129509FD}"/>
              </a:ext>
            </a:extLst>
          </p:cNvPr>
          <p:cNvSpPr>
            <a:spLocks noGrp="1"/>
          </p:cNvSpPr>
          <p:nvPr>
            <p:ph idx="1"/>
          </p:nvPr>
        </p:nvSpPr>
        <p:spPr>
          <a:xfrm>
            <a:off x="712075" y="3747432"/>
            <a:ext cx="4593021" cy="2619839"/>
          </a:xfrm>
        </p:spPr>
        <p:txBody>
          <a:bodyPr anchor="ctr">
            <a:noAutofit/>
          </a:bodyPr>
          <a:lstStyle/>
          <a:p>
            <a:r>
              <a:rPr lang="en-US" sz="1600" dirty="0"/>
              <a:t>Trees are natural and while it is easy to buy from Nurseries, it is good to realize that trees can be mostly free and that each person has the ability to create a forest should they so choose.</a:t>
            </a:r>
          </a:p>
          <a:p>
            <a:r>
              <a:rPr lang="en-US" sz="1600" dirty="0"/>
              <a:t>A tree rooting workshop can be a group learning tool, and after the workshop the knowledge can be passed on.</a:t>
            </a:r>
          </a:p>
          <a:p>
            <a:r>
              <a:rPr lang="en-US" sz="1600" dirty="0"/>
              <a:t>Oftentimes urban dwellers do not learn agricultural or horticultural skills, so this activity helps to bridge the knowledge of the concrete jungle with that of the natural world</a:t>
            </a:r>
          </a:p>
          <a:p>
            <a:r>
              <a:rPr lang="en-US" sz="1600" dirty="0"/>
              <a:t>Realistically, cities can be lush and luxurious forests too!</a:t>
            </a:r>
          </a:p>
        </p:txBody>
      </p:sp>
    </p:spTree>
    <p:extLst>
      <p:ext uri="{BB962C8B-B14F-4D97-AF65-F5344CB8AC3E}">
        <p14:creationId xmlns="" xmlns:p14="http://schemas.microsoft.com/office/powerpoint/2010/main" val="412778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A49B6-898E-4812-AE4A-733CE947B6BB}"/>
              </a:ext>
            </a:extLst>
          </p:cNvPr>
          <p:cNvSpPr>
            <a:spLocks noGrp="1"/>
          </p:cNvSpPr>
          <p:nvPr>
            <p:ph type="title"/>
          </p:nvPr>
        </p:nvSpPr>
        <p:spPr/>
        <p:txBody>
          <a:bodyPr/>
          <a:lstStyle/>
          <a:p>
            <a:r>
              <a:rPr lang="en-US" dirty="0"/>
              <a:t>How to make a tree – 10 steps—1 year</a:t>
            </a:r>
          </a:p>
        </p:txBody>
      </p:sp>
      <p:sp>
        <p:nvSpPr>
          <p:cNvPr id="3" name="Content Placeholder 2">
            <a:extLst>
              <a:ext uri="{FF2B5EF4-FFF2-40B4-BE49-F238E27FC236}">
                <a16:creationId xmlns="" xmlns:a16="http://schemas.microsoft.com/office/drawing/2014/main" id="{A3BDC5EB-6D7E-4455-8F0C-6EBBAF91D986}"/>
              </a:ext>
            </a:extLst>
          </p:cNvPr>
          <p:cNvSpPr>
            <a:spLocks noGrp="1"/>
          </p:cNvSpPr>
          <p:nvPr>
            <p:ph idx="1"/>
          </p:nvPr>
        </p:nvSpPr>
        <p:spPr>
          <a:xfrm>
            <a:off x="838200" y="1428750"/>
            <a:ext cx="10515600" cy="5429250"/>
          </a:xfrm>
        </p:spPr>
        <p:txBody>
          <a:bodyPr>
            <a:normAutofit fontScale="85000" lnSpcReduction="20000"/>
          </a:bodyPr>
          <a:lstStyle/>
          <a:p>
            <a:r>
              <a:rPr lang="en-US" dirty="0"/>
              <a:t>Take a cutting of a stick from the newly growing tip end of a branch 20-30cm</a:t>
            </a:r>
          </a:p>
          <a:p>
            <a:r>
              <a:rPr lang="en-US" dirty="0"/>
              <a:t>Remove the bottom 10-15cm of leaves</a:t>
            </a:r>
          </a:p>
          <a:p>
            <a:r>
              <a:rPr lang="en-US" dirty="0"/>
              <a:t>Thin to 50% remaining top leaves and </a:t>
            </a:r>
          </a:p>
          <a:p>
            <a:r>
              <a:rPr lang="en-US" dirty="0"/>
              <a:t>Soak in clean water 30 min-1hr</a:t>
            </a:r>
          </a:p>
          <a:p>
            <a:r>
              <a:rPr lang="en-US" dirty="0"/>
              <a:t>Lightly scratch the bark on the bottom 5-7cm of bare stick –this is where roots will form</a:t>
            </a:r>
          </a:p>
          <a:p>
            <a:r>
              <a:rPr lang="en-US" dirty="0"/>
              <a:t>Dip in rooting compound hormone or other traditional mixture (follow package or recipe directions)</a:t>
            </a:r>
          </a:p>
          <a:p>
            <a:r>
              <a:rPr lang="en-US" dirty="0"/>
              <a:t>Place in loose fluffy soil or soilless media that is as sterile as possible. Plant deep, so only the top half or third is visible, and water</a:t>
            </a:r>
          </a:p>
          <a:p>
            <a:r>
              <a:rPr lang="en-US" dirty="0"/>
              <a:t>Place a clear plastic bag with holes on top like a mini greenhouse (for humidity)</a:t>
            </a:r>
          </a:p>
          <a:p>
            <a:r>
              <a:rPr lang="en-US" dirty="0"/>
              <a:t>Store someplace bright but not in direct sun! Fertilize with organic fertilizer routinely. Organic is safer because O.D. of </a:t>
            </a:r>
            <a:r>
              <a:rPr lang="en-US" dirty="0" err="1"/>
              <a:t>chem</a:t>
            </a:r>
            <a:r>
              <a:rPr lang="en-US" dirty="0"/>
              <a:t> fertilizer can kill the plant.</a:t>
            </a:r>
          </a:p>
          <a:p>
            <a:r>
              <a:rPr lang="en-US" dirty="0"/>
              <a:t>Water every morning for a few months. If the stick and leaves do not dry out, then roots have formed. Ready to plant after 8-12 months.</a:t>
            </a:r>
          </a:p>
        </p:txBody>
      </p:sp>
    </p:spTree>
    <p:extLst>
      <p:ext uri="{BB962C8B-B14F-4D97-AF65-F5344CB8AC3E}">
        <p14:creationId xmlns="" xmlns:p14="http://schemas.microsoft.com/office/powerpoint/2010/main" val="3748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n-Steps-Nepali-Cutout-Picture.PNG"/>
          <p:cNvPicPr>
            <a:picLocks noGrp="1" noChangeAspect="1"/>
          </p:cNvPicPr>
          <p:nvPr>
            <p:ph idx="1"/>
          </p:nvPr>
        </p:nvPicPr>
        <p:blipFill>
          <a:blip r:embed="rId2"/>
          <a:stretch>
            <a:fillRect/>
          </a:stretch>
        </p:blipFill>
        <p:spPr>
          <a:xfrm>
            <a:off x="682488" y="-31625"/>
            <a:ext cx="10853530" cy="68896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0BB9581-2E1D-405D-AC21-AD669748D56E}"/>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6" name="Content Placeholder 5" descr="A close up of a map&#10;&#10;Description generated with high confidence">
            <a:extLst>
              <a:ext uri="{FF2B5EF4-FFF2-40B4-BE49-F238E27FC236}">
                <a16:creationId xmlns="" xmlns:a16="http://schemas.microsoft.com/office/drawing/2014/main" id="{2AD83486-2483-4CB3-9610-77CFEC7815C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07495" y="768632"/>
            <a:ext cx="6763129" cy="5405815"/>
          </a:xfrm>
          <a:prstGeom prst="rect">
            <a:avLst/>
          </a:prstGeom>
        </p:spPr>
      </p:pic>
      <p:sp>
        <p:nvSpPr>
          <p:cNvPr id="2" name="Title 1">
            <a:extLst>
              <a:ext uri="{FF2B5EF4-FFF2-40B4-BE49-F238E27FC236}">
                <a16:creationId xmlns="" xmlns:a16="http://schemas.microsoft.com/office/drawing/2014/main" id="{73BBF5EE-2A8C-4EA9-8EE6-5012FB4F472B}"/>
              </a:ext>
            </a:extLst>
          </p:cNvPr>
          <p:cNvSpPr>
            <a:spLocks noGrp="1"/>
          </p:cNvSpPr>
          <p:nvPr>
            <p:ph type="title"/>
          </p:nvPr>
        </p:nvSpPr>
        <p:spPr>
          <a:xfrm>
            <a:off x="8019286" y="740056"/>
            <a:ext cx="3447450" cy="5129785"/>
          </a:xfrm>
        </p:spPr>
        <p:txBody>
          <a:bodyPr vert="horz" lIns="91440" tIns="45720" rIns="91440" bIns="45720" rtlCol="0" anchor="ctr">
            <a:normAutofit fontScale="90000"/>
          </a:bodyPr>
          <a:lstStyle/>
          <a:p>
            <a:r>
              <a:rPr lang="en-US" sz="3700" kern="1200" dirty="0">
                <a:solidFill>
                  <a:schemeClr val="tx1"/>
                </a:solidFill>
                <a:latin typeface="+mj-lt"/>
                <a:ea typeface="+mj-ea"/>
                <a:cs typeface="+mj-cs"/>
              </a:rPr>
              <a:t>Steps 1-4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you will need a clean knife or plant clippers and clean hands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(to prevent infection to the cutting)</a:t>
            </a:r>
          </a:p>
        </p:txBody>
      </p:sp>
    </p:spTree>
    <p:extLst>
      <p:ext uri="{BB962C8B-B14F-4D97-AF65-F5344CB8AC3E}">
        <p14:creationId xmlns="" xmlns:p14="http://schemas.microsoft.com/office/powerpoint/2010/main" val="30679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CA7354-A6DB-487C-AC1B-C23CDCB0F6FD}"/>
              </a:ext>
            </a:extLst>
          </p:cNvPr>
          <p:cNvSpPr>
            <a:spLocks noGrp="1"/>
          </p:cNvSpPr>
          <p:nvPr>
            <p:ph type="title"/>
          </p:nvPr>
        </p:nvSpPr>
        <p:spPr>
          <a:xfrm>
            <a:off x="838200" y="365125"/>
            <a:ext cx="2862263" cy="5521325"/>
          </a:xfrm>
        </p:spPr>
        <p:txBody>
          <a:bodyPr>
            <a:normAutofit fontScale="90000"/>
          </a:bodyPr>
          <a:lstStyle/>
          <a:p>
            <a:r>
              <a:rPr lang="en-US" dirty="0"/>
              <a:t>Steps 5-7</a:t>
            </a:r>
            <a:br>
              <a:rPr lang="en-US" dirty="0"/>
            </a:br>
            <a:r>
              <a:rPr lang="en-US" sz="4000" dirty="0"/>
              <a:t/>
            </a:r>
            <a:br>
              <a:rPr lang="en-US" sz="4000" dirty="0"/>
            </a:br>
            <a:r>
              <a:rPr lang="en-US" sz="4000" dirty="0"/>
              <a:t>You will need clean tools, disease free soil, and a light touch</a:t>
            </a:r>
            <a:br>
              <a:rPr lang="en-US" sz="4000" dirty="0"/>
            </a:br>
            <a:r>
              <a:rPr lang="en-US" dirty="0"/>
              <a:t/>
            </a:r>
            <a:br>
              <a:rPr lang="en-US" dirty="0"/>
            </a:br>
            <a:r>
              <a:rPr lang="en-US" sz="3600" dirty="0"/>
              <a:t/>
            </a:r>
            <a:br>
              <a:rPr lang="en-US" sz="3600" dirty="0"/>
            </a:br>
            <a:r>
              <a:rPr lang="en-US" sz="3600" dirty="0"/>
              <a:t>Follow Directions for Safety!</a:t>
            </a:r>
          </a:p>
        </p:txBody>
      </p:sp>
      <p:pic>
        <p:nvPicPr>
          <p:cNvPr id="5" name="Content Placeholder 4" descr="scratch bottom half of twig, dip in rooting hormone, plant in loose media - steps five through seven - how to make a tree in ten steps&#10;">
            <a:extLst>
              <a:ext uri="{FF2B5EF4-FFF2-40B4-BE49-F238E27FC236}">
                <a16:creationId xmlns="" xmlns:a16="http://schemas.microsoft.com/office/drawing/2014/main" id="{89B43A7D-BD4B-439D-A018-3A690B8404D2}"/>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386139" y="549276"/>
            <a:ext cx="8805861" cy="5337174"/>
          </a:xfrm>
        </p:spPr>
      </p:pic>
    </p:spTree>
    <p:extLst>
      <p:ext uri="{BB962C8B-B14F-4D97-AF65-F5344CB8AC3E}">
        <p14:creationId xmlns="" xmlns:p14="http://schemas.microsoft.com/office/powerpoint/2010/main" val="156350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E4B89-677A-44E6-A2E4-DB991813ED65}"/>
              </a:ext>
            </a:extLst>
          </p:cNvPr>
          <p:cNvSpPr>
            <a:spLocks noGrp="1"/>
          </p:cNvSpPr>
          <p:nvPr>
            <p:ph type="title"/>
          </p:nvPr>
        </p:nvSpPr>
        <p:spPr>
          <a:xfrm>
            <a:off x="0" y="100012"/>
            <a:ext cx="2571750" cy="6515101"/>
          </a:xfrm>
        </p:spPr>
        <p:txBody>
          <a:bodyPr>
            <a:normAutofit fontScale="90000"/>
          </a:bodyPr>
          <a:lstStyle/>
          <a:p>
            <a:r>
              <a:rPr lang="en-US" dirty="0"/>
              <a:t>Steps 8-10</a:t>
            </a:r>
            <a:br>
              <a:rPr lang="en-US" dirty="0"/>
            </a:br>
            <a:r>
              <a:rPr lang="en-US" dirty="0"/>
              <a:t/>
            </a:r>
            <a:br>
              <a:rPr lang="en-US" dirty="0"/>
            </a:br>
            <a:r>
              <a:rPr lang="en-US" sz="4000" dirty="0"/>
              <a:t>you will need</a:t>
            </a:r>
            <a:br>
              <a:rPr lang="en-US" sz="4000" dirty="0"/>
            </a:br>
            <a:r>
              <a:rPr lang="en-US" sz="4000" dirty="0"/>
              <a:t>patience, care, water and organic fertilizer</a:t>
            </a:r>
            <a:br>
              <a:rPr lang="en-US" sz="4000" dirty="0"/>
            </a:br>
            <a:r>
              <a:rPr lang="en-US" sz="4000" dirty="0"/>
              <a:t/>
            </a:r>
            <a:br>
              <a:rPr lang="en-US" sz="4000" dirty="0"/>
            </a:br>
            <a:r>
              <a:rPr lang="en-US" sz="3100" dirty="0"/>
              <a:t>watering and fertilizing for 8-12 months</a:t>
            </a:r>
          </a:p>
        </p:txBody>
      </p:sp>
      <p:pic>
        <p:nvPicPr>
          <p:cNvPr id="5" name="Content Placeholder 4">
            <a:extLst>
              <a:ext uri="{FF2B5EF4-FFF2-40B4-BE49-F238E27FC236}">
                <a16:creationId xmlns="" xmlns:a16="http://schemas.microsoft.com/office/drawing/2014/main" id="{CF1235DA-1597-470C-9D8C-975C15017230}"/>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757488" y="271462"/>
            <a:ext cx="9434512" cy="6172199"/>
          </a:xfrm>
        </p:spPr>
      </p:pic>
    </p:spTree>
    <p:extLst>
      <p:ext uri="{BB962C8B-B14F-4D97-AF65-F5344CB8AC3E}">
        <p14:creationId xmlns="" xmlns:p14="http://schemas.microsoft.com/office/powerpoint/2010/main" val="2031904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650</Words>
  <Application>Microsoft Office PowerPoint</Application>
  <PresentationFormat>Custom</PresentationFormat>
  <Paragraphs>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Trees for Peace- A Valentines Day Gift to the Planet</vt:lpstr>
      <vt:lpstr>One Billion Rising Valentines Day  Feb 14</vt:lpstr>
      <vt:lpstr>Why Plant Fruit Trees &amp; Native Trees </vt:lpstr>
      <vt:lpstr>Why Learn how to Root Trees</vt:lpstr>
      <vt:lpstr>How to make a tree – 10 steps—1 year</vt:lpstr>
      <vt:lpstr>Slide 6</vt:lpstr>
      <vt:lpstr>Steps 1-4   you will need a clean knife or plant clippers and clean hands  (to prevent infection to the cutting)</vt:lpstr>
      <vt:lpstr>Steps 5-7  You will need clean tools, disease free soil, and a light touch   Follow Directions for Safety!</vt:lpstr>
      <vt:lpstr>Steps 8-10  you will need patience, care, water and organic fertilizer  watering and fertilizing for 8-12 months</vt:lpstr>
      <vt:lpstr>The plants need indirect sunlight, Daily Water, and 1x per week Organic Fertilizer</vt:lpstr>
      <vt:lpstr>You can do this in your Organization or at home</vt:lpstr>
      <vt:lpstr>Some Advanced Links</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 for Peace</dc:title>
  <dc:creator>Leslie Melnyk</dc:creator>
  <cp:lastModifiedBy>User</cp:lastModifiedBy>
  <cp:revision>50</cp:revision>
  <dcterms:created xsi:type="dcterms:W3CDTF">2017-10-27T05:40:09Z</dcterms:created>
  <dcterms:modified xsi:type="dcterms:W3CDTF">2018-03-27T15:56:32Z</dcterms:modified>
</cp:coreProperties>
</file>